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3" r:id="rId3"/>
    <p:sldId id="269" r:id="rId4"/>
    <p:sldId id="270" r:id="rId5"/>
    <p:sldId id="271" r:id="rId6"/>
    <p:sldId id="272" r:id="rId7"/>
    <p:sldId id="268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9DD4F49-3ED8-4764-BB42-7D3BA9171830}" type="datetimeFigureOut">
              <a:rPr lang="es-ES"/>
              <a:pPr>
                <a:defRPr/>
              </a:pPr>
              <a:t>13/04/2011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2875900-8438-4999-8BB4-86F31F7FCDD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19459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A78A97C-60C5-497A-B5E0-F006BD521FFC}" type="slidenum">
              <a:rPr lang="es-ES">
                <a:latin typeface="Arial" charset="0"/>
                <a:cs typeface="Arial" charset="0"/>
              </a:rPr>
              <a:pPr/>
              <a:t>5</a:t>
            </a:fld>
            <a:endParaRPr lang="es-E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7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9D2CE65-602F-4B76-AACE-8EC4F9807FBD}" type="datetimeFigureOut">
              <a:rPr lang="es-ES"/>
              <a:pPr>
                <a:defRPr/>
              </a:pPr>
              <a:t>13/04/2011</a:t>
            </a:fld>
            <a:endParaRPr lang="es-ES"/>
          </a:p>
        </p:txBody>
      </p:sp>
      <p:sp>
        <p:nvSpPr>
          <p:cNvPr id="10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37F02A0-F162-4822-85A0-0591C568066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B3F52-E44F-4BC7-A923-78815004217C}" type="datetimeFigureOut">
              <a:rPr lang="es-ES"/>
              <a:pPr>
                <a:defRPr/>
              </a:pPr>
              <a:t>13/04/2011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07CF7-F135-47FF-B5B1-77DE602C034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99EA3-CC0D-4E1F-A537-B88F4C50524C}" type="datetimeFigureOut">
              <a:rPr lang="es-ES"/>
              <a:pPr>
                <a:defRPr/>
              </a:pPr>
              <a:t>13/04/2011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7DBEF-217C-473F-BD31-C75FDFEB35B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7F320-5E1A-431F-A1BF-B95EB19DD070}" type="datetimeFigureOut">
              <a:rPr lang="es-ES"/>
              <a:pPr>
                <a:defRPr/>
              </a:pPr>
              <a:t>13/04/2011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B72D1-C8BD-4200-ACDE-189E6981364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6D7EB-84B5-4C22-BA03-A96E1020B198}" type="datetimeFigureOut">
              <a:rPr lang="es-ES"/>
              <a:pPr>
                <a:defRPr/>
              </a:pPr>
              <a:t>13/04/2011</a:t>
            </a:fld>
            <a:endParaRPr lang="es-ES"/>
          </a:p>
        </p:txBody>
      </p:sp>
      <p:sp>
        <p:nvSpPr>
          <p:cNvPr id="8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56F45EB-A382-4F0D-9BF2-78FA215F6B1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9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127D06F-46A7-40E6-B971-0A5DF9EA88C6}" type="datetimeFigureOut">
              <a:rPr lang="es-ES"/>
              <a:pPr>
                <a:defRPr/>
              </a:pPr>
              <a:t>13/04/2011</a:t>
            </a:fld>
            <a:endParaRPr lang="es-ES"/>
          </a:p>
        </p:txBody>
      </p:sp>
      <p:sp>
        <p:nvSpPr>
          <p:cNvPr id="6" name="9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221D5F-711A-4136-85F0-BF8DD3AD6BB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4044E87-B3EE-4833-802E-95C7D4E8BCBF}" type="datetimeFigureOut">
              <a:rPr lang="es-ES"/>
              <a:pPr>
                <a:defRPr/>
              </a:pPr>
              <a:t>13/04/2011</a:t>
            </a:fld>
            <a:endParaRPr lang="es-ES"/>
          </a:p>
        </p:txBody>
      </p:sp>
      <p:sp>
        <p:nvSpPr>
          <p:cNvPr id="8" name="11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01E2327-995E-4763-ADB7-6691558CA07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9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1B47E-CDDE-4CF2-A22B-EFDA04D1C08D}" type="datetimeFigureOut">
              <a:rPr lang="es-ES"/>
              <a:pPr>
                <a:defRPr/>
              </a:pPr>
              <a:t>13/04/2011</a:t>
            </a:fld>
            <a:endParaRPr lang="es-E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A5776-7C9E-476D-94A4-1E62A873081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B91FE-B76C-4362-AC42-97C12EF640D5}" type="datetimeFigureOut">
              <a:rPr lang="es-ES"/>
              <a:pPr>
                <a:defRPr/>
              </a:pPr>
              <a:t>13/04/2011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C43B31B-4747-4E99-ACF0-EA712C1D4E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B1DE6-FA65-48CB-AB64-4923A37C2ECE}" type="datetimeFigureOut">
              <a:rPr lang="es-ES"/>
              <a:pPr>
                <a:defRPr/>
              </a:pPr>
              <a:t>13/04/2011</a:t>
            </a:fld>
            <a:endParaRPr lang="es-ES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3EB64-5AA3-4B32-B43B-5089AE0B1B3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Rectángulo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D3DF53A-A6C1-4BED-990A-03114D4142EA}" type="datetimeFigureOut">
              <a:rPr lang="es-ES"/>
              <a:pPr>
                <a:defRPr/>
              </a:pPr>
              <a:t>13/04/2011</a:t>
            </a:fld>
            <a:endParaRPr lang="es-ES"/>
          </a:p>
        </p:txBody>
      </p:sp>
      <p:sp>
        <p:nvSpPr>
          <p:cNvPr id="10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3B6C9647-ACEA-44E0-969F-B9F37B95847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11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2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85000E-943F-4D33-A584-397B8219AB3A}" type="datetimeFigureOut">
              <a:rPr lang="es-ES"/>
              <a:pPr>
                <a:defRPr/>
              </a:pPr>
              <a:t>13/04/2011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Rectángulo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3CF1EC-5C3D-4EFB-A803-DAC4F1AC16F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0" r:id="rId6"/>
    <p:sldLayoutId id="2147483676" r:id="rId7"/>
    <p:sldLayoutId id="2147483669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00188" y="357188"/>
            <a:ext cx="6477000" cy="9001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Medios de cultivo II</a:t>
            </a:r>
            <a:endParaRPr lang="es-ES" dirty="0"/>
          </a:p>
        </p:txBody>
      </p:sp>
      <p:sp>
        <p:nvSpPr>
          <p:cNvPr id="14338" name="2 Subtítulo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r>
              <a:rPr lang="es-ES" smtClean="0"/>
              <a:t>David Agud y Luz Martínez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/>
          <a:srcRect l="3000" t="3036" r="2499" b="2834"/>
          <a:stretch>
            <a:fillRect/>
          </a:stretch>
        </p:blipFill>
        <p:spPr bwMode="auto">
          <a:xfrm>
            <a:off x="1143000" y="1785938"/>
            <a:ext cx="6969125" cy="342900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Título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s-ES" sz="3600" smtClean="0"/>
              <a:t>Ahora la memoria la hacéis vosotros!!!</a:t>
            </a:r>
          </a:p>
        </p:txBody>
      </p:sp>
      <p:sp>
        <p:nvSpPr>
          <p:cNvPr id="15362" name="2 Marcador de contenido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s-ES" smtClean="0">
                <a:latin typeface="AR CENA"/>
              </a:rPr>
              <a:t>Título de la práctica</a:t>
            </a:r>
          </a:p>
          <a:p>
            <a:pPr eaLnBrk="1" hangingPunct="1"/>
            <a:r>
              <a:rPr lang="es-ES" smtClean="0">
                <a:latin typeface="AR CENA"/>
              </a:rPr>
              <a:t>Nombre y Apellidos</a:t>
            </a:r>
          </a:p>
          <a:p>
            <a:pPr eaLnBrk="1" hangingPunct="1"/>
            <a:r>
              <a:rPr lang="es-ES" smtClean="0">
                <a:latin typeface="AR CENA"/>
              </a:rPr>
              <a:t>Introducción teórica que remarque que se pretende con la práctica</a:t>
            </a:r>
          </a:p>
          <a:p>
            <a:pPr eaLnBrk="1" hangingPunct="1"/>
            <a:r>
              <a:rPr lang="es-ES" smtClean="0">
                <a:latin typeface="AR CENA"/>
              </a:rPr>
              <a:t>Materiales que utilizaremos</a:t>
            </a:r>
          </a:p>
          <a:p>
            <a:pPr eaLnBrk="1" hangingPunct="1"/>
            <a:r>
              <a:rPr lang="es-ES" smtClean="0">
                <a:latin typeface="AR CENA"/>
              </a:rPr>
              <a:t>Desarrollo de la práctica</a:t>
            </a:r>
          </a:p>
          <a:p>
            <a:pPr eaLnBrk="1" hangingPunct="1"/>
            <a:r>
              <a:rPr lang="es-ES" smtClean="0">
                <a:latin typeface="AR CENA"/>
              </a:rPr>
              <a:t>Conclusiones </a:t>
            </a:r>
          </a:p>
          <a:p>
            <a:pPr eaLnBrk="1" hangingPunct="1"/>
            <a:r>
              <a:rPr lang="es-ES" smtClean="0">
                <a:latin typeface="AR CENA"/>
              </a:rPr>
              <a:t>3 cuestiones que haríais a los alumnos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Título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es-ES" smtClean="0"/>
              <a:t>Resumen</a:t>
            </a:r>
          </a:p>
        </p:txBody>
      </p:sp>
      <p:sp>
        <p:nvSpPr>
          <p:cNvPr id="16386" name="2 Marcador de contenido"/>
          <p:cNvSpPr>
            <a:spLocks noGrp="1"/>
          </p:cNvSpPr>
          <p:nvPr>
            <p:ph sz="quarter" idx="1"/>
          </p:nvPr>
        </p:nvSpPr>
        <p:spPr>
          <a:xfrm>
            <a:off x="357188" y="2362200"/>
            <a:ext cx="8153400" cy="4495800"/>
          </a:xfrm>
        </p:spPr>
        <p:txBody>
          <a:bodyPr/>
          <a:lstStyle/>
          <a:p>
            <a:pPr eaLnBrk="1" hangingPunct="1"/>
            <a:r>
              <a:rPr lang="es-ES" smtClean="0">
                <a:latin typeface="AR CENA"/>
              </a:rPr>
              <a:t>Hemos obtenido bacterias del medio ambiente de diferentes formas:</a:t>
            </a:r>
          </a:p>
          <a:p>
            <a:pPr eaLnBrk="1" hangingPunct="1"/>
            <a:endParaRPr lang="es-ES" smtClean="0">
              <a:latin typeface="AR CENA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s-ES" smtClean="0">
                <a:latin typeface="AR CENA"/>
              </a:rPr>
              <a:t>Poniendo el dedo sobre la superficie del medio de cultivo.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s-ES" smtClean="0">
                <a:latin typeface="AR CENA"/>
              </a:rPr>
              <a:t>Recogiéndolas mediante bastoncillos de algodón.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2 Marcador de contenido"/>
          <p:cNvSpPr>
            <a:spLocks noGrp="1"/>
          </p:cNvSpPr>
          <p:nvPr>
            <p:ph sz="quarter" idx="1"/>
          </p:nvPr>
        </p:nvSpPr>
        <p:spPr>
          <a:xfrm>
            <a:off x="4929188" y="2333625"/>
            <a:ext cx="3836987" cy="173831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0" algn="l"/>
              </a:tabLst>
            </a:pPr>
            <a:r>
              <a:rPr lang="es-ES" smtClean="0">
                <a:latin typeface="AR CENA"/>
              </a:rPr>
              <a:t>Vamos a teñir una colonia de bacterias y a observarlas al microscopio óptico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357188"/>
            <a:ext cx="3205162" cy="3148012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4 Flecha derecha"/>
          <p:cNvSpPr/>
          <p:nvPr/>
        </p:nvSpPr>
        <p:spPr>
          <a:xfrm>
            <a:off x="3714750" y="2571750"/>
            <a:ext cx="1000125" cy="9286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6" name="5 Flecha derecha"/>
          <p:cNvSpPr/>
          <p:nvPr/>
        </p:nvSpPr>
        <p:spPr>
          <a:xfrm rot="5400000">
            <a:off x="464344" y="3607594"/>
            <a:ext cx="1143000" cy="9286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7413" name="6 CuadroTexto"/>
          <p:cNvSpPr txBox="1">
            <a:spLocks noChangeArrowheads="1"/>
          </p:cNvSpPr>
          <p:nvPr/>
        </p:nvSpPr>
        <p:spPr bwMode="auto">
          <a:xfrm>
            <a:off x="357188" y="4643438"/>
            <a:ext cx="64293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>
                <a:latin typeface="AR CENA"/>
              </a:rPr>
              <a:t>Haremos una triple estría </a:t>
            </a:r>
          </a:p>
          <a:p>
            <a:r>
              <a:rPr lang="es-ES" sz="2800">
                <a:latin typeface="AR CENA"/>
              </a:rPr>
              <a:t>¿Para qué?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Título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es-ES" sz="3200" smtClean="0"/>
              <a:t>Cómo y para qué hacer una triple estría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3" y="1857375"/>
            <a:ext cx="3714750" cy="2782888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25" y="1643063"/>
            <a:ext cx="3143250" cy="306070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8436" name="5 CuadroTexto"/>
          <p:cNvSpPr txBox="1">
            <a:spLocks noChangeArrowheads="1"/>
          </p:cNvSpPr>
          <p:nvPr/>
        </p:nvSpPr>
        <p:spPr bwMode="auto">
          <a:xfrm>
            <a:off x="1000125" y="5000625"/>
            <a:ext cx="7215188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>
                <a:latin typeface="AR CENA"/>
              </a:rPr>
              <a:t>Dudas:</a:t>
            </a:r>
          </a:p>
          <a:p>
            <a:r>
              <a:rPr lang="es-ES" sz="2400">
                <a:latin typeface="AR CENA"/>
              </a:rPr>
              <a:t>¿Por qué es tan importante trabajar cerca de la llama siempre?</a:t>
            </a:r>
          </a:p>
          <a:p>
            <a:r>
              <a:rPr lang="es-ES" sz="2400">
                <a:latin typeface="AR CENA"/>
              </a:rPr>
              <a:t>¿Para qué vamos a flamear entre cada estría?</a:t>
            </a:r>
          </a:p>
          <a:p>
            <a:r>
              <a:rPr lang="es-ES" sz="2400">
                <a:latin typeface="AR CENA"/>
              </a:rPr>
              <a:t>¿Qué ventaja obtenemos al utilizar esta técnica?</a:t>
            </a:r>
          </a:p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Título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es-ES" smtClean="0"/>
              <a:t>Tinción de bacterias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63" y="1643063"/>
            <a:ext cx="8153400" cy="4495800"/>
          </a:xfrm>
        </p:spPr>
        <p:txBody>
          <a:bodyPr/>
          <a:lstStyle/>
          <a:p>
            <a:pPr marL="457200" indent="-457200" eaLnBrk="1" hangingPunct="1">
              <a:buFont typeface="Tw Cen MT" pitchFamily="34" charset="0"/>
              <a:buAutoNum type="arabicPeriod"/>
            </a:pPr>
            <a:r>
              <a:rPr lang="es-ES" sz="1800" smtClean="0">
                <a:latin typeface="AR CENA"/>
              </a:rPr>
              <a:t>Colocad una o dos gotas de agua en un extremo del porta.</a:t>
            </a:r>
          </a:p>
          <a:p>
            <a:pPr marL="457200" indent="-457200" eaLnBrk="1" hangingPunct="1">
              <a:buFont typeface="Tw Cen MT" pitchFamily="34" charset="0"/>
              <a:buAutoNum type="arabicPeriod"/>
            </a:pPr>
            <a:r>
              <a:rPr lang="es-ES" sz="1800" smtClean="0">
                <a:latin typeface="AR CENA"/>
              </a:rPr>
              <a:t>Recoged con el asa de siembra una colonia de bacterias y diluidla en la gota de agua.</a:t>
            </a:r>
          </a:p>
          <a:p>
            <a:pPr marL="457200" indent="-457200" eaLnBrk="1" hangingPunct="1">
              <a:buFont typeface="Tw Cen MT" pitchFamily="34" charset="0"/>
              <a:buAutoNum type="arabicPeriod"/>
            </a:pPr>
            <a:r>
              <a:rPr lang="es-ES" sz="1800" smtClean="0">
                <a:latin typeface="AR CENA"/>
              </a:rPr>
              <a:t>Haced un frotis a lo largo de todo el porta.</a:t>
            </a:r>
          </a:p>
          <a:p>
            <a:pPr marL="457200" indent="-457200" eaLnBrk="1" hangingPunct="1">
              <a:buFont typeface="Tw Cen MT" pitchFamily="34" charset="0"/>
              <a:buAutoNum type="arabicPeriod"/>
            </a:pPr>
            <a:r>
              <a:rPr lang="es-ES" sz="1800" smtClean="0">
                <a:latin typeface="AR CENA"/>
              </a:rPr>
              <a:t>Flamead un par de veces el porta con el mechero sin dejarlo encima para no quemar la muestra </a:t>
            </a:r>
            <a:r>
              <a:rPr lang="es-ES" sz="1800" i="1" smtClean="0">
                <a:solidFill>
                  <a:srgbClr val="FF0000"/>
                </a:solidFill>
                <a:latin typeface="AR CENA"/>
              </a:rPr>
              <a:t>¿Para qué haremos esto?</a:t>
            </a:r>
          </a:p>
          <a:p>
            <a:pPr marL="457200" indent="-457200" eaLnBrk="1" hangingPunct="1">
              <a:buFont typeface="Tw Cen MT" pitchFamily="34" charset="0"/>
              <a:buAutoNum type="arabicPeriod"/>
            </a:pPr>
            <a:r>
              <a:rPr lang="es-ES" sz="1800" smtClean="0">
                <a:latin typeface="AR CENA"/>
              </a:rPr>
              <a:t>Colocad el porta sobre la bandeja de tinción y echad una o dos gotas de colorante azul de metileno, safranina o cristal violeta. </a:t>
            </a:r>
          </a:p>
          <a:p>
            <a:pPr marL="457200" indent="-457200" eaLnBrk="1" hangingPunct="1">
              <a:buFont typeface="Tw Cen MT" pitchFamily="34" charset="0"/>
              <a:buAutoNum type="arabicPeriod"/>
            </a:pPr>
            <a:r>
              <a:rPr lang="es-ES" sz="1800" smtClean="0">
                <a:latin typeface="AR CENA"/>
              </a:rPr>
              <a:t>Esperad un minuto.</a:t>
            </a:r>
          </a:p>
          <a:p>
            <a:pPr marL="457200" indent="-457200" eaLnBrk="1" hangingPunct="1">
              <a:buFont typeface="Tw Cen MT" pitchFamily="34" charset="0"/>
              <a:buAutoNum type="arabicPeriod"/>
            </a:pPr>
            <a:r>
              <a:rPr lang="es-ES" sz="1800" smtClean="0">
                <a:latin typeface="AR CENA"/>
              </a:rPr>
              <a:t>Inclinad el porta y enjuagad con agua de forma delicada.</a:t>
            </a:r>
          </a:p>
          <a:p>
            <a:pPr marL="457200" indent="-457200" eaLnBrk="1" hangingPunct="1">
              <a:buFont typeface="Tw Cen MT" pitchFamily="34" charset="0"/>
              <a:buAutoNum type="arabicPeriod"/>
            </a:pPr>
            <a:r>
              <a:rPr lang="es-ES" sz="1800" smtClean="0">
                <a:latin typeface="AR CENA"/>
              </a:rPr>
              <a:t>Secad el porta moviéndolo con la mano.</a:t>
            </a:r>
          </a:p>
          <a:p>
            <a:pPr marL="457200" indent="-457200" eaLnBrk="1" hangingPunct="1">
              <a:buFont typeface="Tw Cen MT" pitchFamily="34" charset="0"/>
              <a:buAutoNum type="arabicPeriod"/>
            </a:pPr>
            <a:r>
              <a:rPr lang="es-ES" sz="1800" smtClean="0">
                <a:latin typeface="AR CENA"/>
              </a:rPr>
              <a:t>Observad las bacterias al microscopio. </a:t>
            </a:r>
            <a:r>
              <a:rPr lang="es-ES" sz="1800" b="1" smtClean="0">
                <a:latin typeface="AR CENA"/>
              </a:rPr>
              <a:t>Recordad</a:t>
            </a:r>
            <a:r>
              <a:rPr lang="es-ES" sz="1800" smtClean="0">
                <a:latin typeface="AR CENA"/>
              </a:rPr>
              <a:t> que se comienza a observar con el objetivo (lente) de menor aumento, esto es 4X, luego con los siguientes objetivos y por ultimo </a:t>
            </a:r>
            <a:r>
              <a:rPr lang="es-ES" sz="1800" u="sng" smtClean="0">
                <a:latin typeface="AR CENA"/>
              </a:rPr>
              <a:t>el de 100X, con el cual utilizarían aceite de inmersión.</a:t>
            </a:r>
          </a:p>
          <a:p>
            <a:pPr marL="457200" indent="-457200" eaLnBrk="1" hangingPunct="1"/>
            <a:endParaRPr lang="es-ES" sz="1800" smtClean="0">
              <a:latin typeface="AR CE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2 Marcador de contenido"/>
          <p:cNvSpPr>
            <a:spLocks noGrp="1"/>
          </p:cNvSpPr>
          <p:nvPr>
            <p:ph sz="quarter" idx="1"/>
          </p:nvPr>
        </p:nvSpPr>
        <p:spPr>
          <a:xfrm>
            <a:off x="285750" y="1714500"/>
            <a:ext cx="8153400" cy="4495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s-ES" sz="11500" smtClean="0">
                <a:solidFill>
                  <a:schemeClr val="tx2"/>
                </a:solidFill>
                <a:latin typeface="AR DELANEY"/>
              </a:rPr>
              <a:t>  ahora a trabajar!!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ntermedio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107</TotalTime>
  <Words>276</Words>
  <Application>Microsoft Office PowerPoint</Application>
  <PresentationFormat>On-screen Show (4:3)</PresentationFormat>
  <Paragraphs>35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Plantilla de diseño</vt:lpstr>
      </vt:variant>
      <vt:variant>
        <vt:i4>8</vt:i4>
      </vt:variant>
      <vt:variant>
        <vt:lpstr>Títulos de diapositiva</vt:lpstr>
      </vt:variant>
      <vt:variant>
        <vt:i4>7</vt:i4>
      </vt:variant>
    </vt:vector>
  </HeadingPairs>
  <TitlesOfParts>
    <vt:vector size="22" baseType="lpstr">
      <vt:lpstr>Arial</vt:lpstr>
      <vt:lpstr>Tw Cen MT</vt:lpstr>
      <vt:lpstr>Wingdings</vt:lpstr>
      <vt:lpstr>Wingdings 2</vt:lpstr>
      <vt:lpstr>Calibri</vt:lpstr>
      <vt:lpstr>AR CENA</vt:lpstr>
      <vt:lpstr>AR DELANEY</vt:lpstr>
      <vt:lpstr>Intermedio</vt:lpstr>
      <vt:lpstr>Intermedio</vt:lpstr>
      <vt:lpstr>Intermedio</vt:lpstr>
      <vt:lpstr>Intermedio</vt:lpstr>
      <vt:lpstr>Intermedio</vt:lpstr>
      <vt:lpstr>Intermedio</vt:lpstr>
      <vt:lpstr>Intermedio</vt:lpstr>
      <vt:lpstr>Intermedio</vt:lpstr>
      <vt:lpstr>MEDIOS DE CULTIVO II</vt:lpstr>
      <vt:lpstr>Ahora la memoria la hacéis vosotros!!!</vt:lpstr>
      <vt:lpstr>Resumen</vt:lpstr>
      <vt:lpstr>Diapositiva 4</vt:lpstr>
      <vt:lpstr>Cómo y para qué hacer una triple estría</vt:lpstr>
      <vt:lpstr>Tinción de bacterias </vt:lpstr>
      <vt:lpstr>Diapositiva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Medios de cultivo</dc:title>
  <dc:creator>Propietario</dc:creator>
  <cp:lastModifiedBy>Dani</cp:lastModifiedBy>
  <cp:revision>16</cp:revision>
  <dcterms:created xsi:type="dcterms:W3CDTF">2011-03-22T12:11:09Z</dcterms:created>
  <dcterms:modified xsi:type="dcterms:W3CDTF">2011-04-13T18:09:30Z</dcterms:modified>
</cp:coreProperties>
</file>